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26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28.png" ContentType="image/png"/>
  <Override PartName="/ppt/media/image10.png" ContentType="image/png"/>
  <Override PartName="/ppt/media/image29.png" ContentType="image/png"/>
  <Override PartName="/ppt/media/image5.png" ContentType="image/png"/>
  <Override PartName="/ppt/media/image35.png" ContentType="image/png"/>
  <Override PartName="/ppt/media/image11.png" ContentType="image/png"/>
  <Override PartName="/ppt/media/image6.png" ContentType="image/png"/>
  <Override PartName="/ppt/media/image36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33.png" ContentType="image/png"/>
  <Override PartName="/ppt/media/image13.png" ContentType="image/png"/>
  <Override PartName="/ppt/media/image9.png" ContentType="image/png"/>
  <Override PartName="/ppt/media/image34.png" ContentType="image/png"/>
  <Override PartName="/ppt/media/image4.png" ContentType="image/png"/>
  <Override PartName="/ppt/media/image27.png" ContentType="image/png"/>
  <Override PartName="/ppt/media/image32.png" ContentType="image/png"/>
  <Override PartName="/ppt/media/image2.png" ContentType="image/png"/>
  <Override PartName="/ppt/media/image25.png" ContentType="image/png"/>
  <Override PartName="/ppt/media/image30.png" ContentType="image/png"/>
  <Override PartName="/ppt/media/image3.jpeg" ContentType="image/jpeg"/>
  <Override PartName="/ppt/media/image15.png" ContentType="image/png"/>
  <Override PartName="/ppt/media/image31.png" ContentType="image/png"/>
  <Override PartName="/ppt/media/image1.png" ContentType="image/png"/>
  <Override PartName="/ppt/media/image24.png" ContentType="image/png"/>
  <Override PartName="/ppt/media/image14.png" ContentType="image/png"/>
  <Override PartName="/ppt/media/image16.png" ContentType="image/png"/>
  <Override PartName="/ppt/media/image17.png" ContentType="image/png"/>
  <Override PartName="/ppt/presProps.xml" ContentType="application/vnd.openxmlformats-officedocument.presentationml.presPro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_rels/slide17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40.xml.rels" ContentType="application/vnd.openxmlformats-package.relationships+xml"/>
  <Override PartName="/ppt/slides/_rels/slide33.xml.rels" ContentType="application/vnd.openxmlformats-package.relationships+xml"/>
  <Override PartName="/ppt/slides/_rels/slide6.xml.rels" ContentType="application/vnd.openxmlformats-package.relationships+xml"/>
  <Override PartName="/ppt/slides/_rels/slide41.xml.rels" ContentType="application/vnd.openxmlformats-package.relationships+xml"/>
  <Override PartName="/ppt/slides/_rels/slide34.xml.rels" ContentType="application/vnd.openxmlformats-package.relationships+xml"/>
  <Override PartName="/ppt/slides/_rels/slide29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3.xml.rels" ContentType="application/vnd.openxmlformats-package.relationships+xml"/>
  <Override PartName="/ppt/slides/_rels/slide38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37.xml.rels" ContentType="application/vnd.openxmlformats-package.relationships+xml"/>
  <Override PartName="/ppt/slides/_rels/slide2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24.xml.rels" ContentType="application/vnd.openxmlformats-package.relationships+xml"/>
  <Override PartName="/ppt/slides/_rels/slide39.xml.rels" ContentType="application/vnd.openxmlformats-package.relationships+xml"/>
  <Override PartName="/ppt/slides/_rels/slide31.xml.rels" ContentType="application/vnd.openxmlformats-package.relationships+xml"/>
  <Override PartName="/ppt/slides/_rels/slide15.xml.rels" ContentType="application/vnd.openxmlformats-package.relationships+xml"/>
  <Override PartName="/ppt/slides/_rels/slide21.xml.rels" ContentType="application/vnd.openxmlformats-package.relationships+xml"/>
  <Override PartName="/ppt/slides/_rels/slide36.xml.rels" ContentType="application/vnd.openxmlformats-package.relationships+xml"/>
  <Override PartName="/ppt/slides/_rels/slide27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3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35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slides/slide38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41.xml" ContentType="application/vnd.openxmlformats-officedocument.presentationml.slide+xml"/>
  <Override PartName="/ppt/slides/slide6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7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 idx="8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 idx="9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665ABF54-28F2-4134-A91B-E5BEA929722A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3520" cy="3083400"/>
          </a:xfrm>
          <a:prstGeom prst="rect">
            <a:avLst/>
          </a:prstGeom>
          <a:ln w="0">
            <a:noFill/>
          </a:ln>
        </p:spPr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3520" cy="359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Hook: Celular example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pt-BR" sz="2000" spc="-1" strike="noStrike">
                <a:solidFill>
                  <a:srgbClr val="000000"/>
                </a:solidFill>
                <a:latin typeface="Arial"/>
              </a:rPr>
              <a:t>Question: The Application that ran on those phones are the same?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68920" cy="45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42E138B-C980-49F7-837A-2AD83D0B297E}" type="slidenum">
              <a:rPr b="0" lang="en-US" sz="12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B4ECFDB-E5A7-440C-B85E-9983173710B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89FFFEA-13B0-4AB8-97AD-05BF2145EF5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5ADB68E-EE60-40D3-B81F-0E01CBE7977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DD609CC-F060-4452-8BED-B8A3CEBC180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4EDD24F-13AE-4C78-BC83-2D2771D5BC5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A16840C-B0B5-4F90-82CF-B849F83CF2D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FB34ED0-4FCC-487C-9C37-5E00070C7DD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3BCFC0A-1300-4D4C-927A-A5805DA5B47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7A7AC07-A275-4B9E-995D-2EC6A4E78F8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33AAB3F-6999-4A04-BBA3-30D605A737C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F2FE654-E021-449B-B4A6-66591A8B112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FA0AF28-832E-4425-AC17-7782F75E25E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FB4204F-D0DE-4122-BA8F-A5685EAAF3E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474CC88-A670-4DD9-9F63-F03F67F9736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711D5D5-2868-4834-B3ED-602C138622D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9366D35-D2FC-4658-8D74-8CC7A88651C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B08E4D9-09EE-4278-B116-BBBB88A4B7F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3657829-FB7E-49AB-98EB-29169CBB06E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FABF8CC-E4B4-4439-A229-94D9BBC69DB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2FA3A53-5E90-4648-AC1D-ADDFD688F82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D10394D-DB19-4F47-AC48-FB677AD085F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BAD8FF7-9865-447F-BFCB-57F5113ABC0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53BB5A7-F70F-4924-ABB6-66AF9A14B85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CC0C24C-6529-43C2-ADC0-FDC6C2250BA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CH" sz="1200" spc="-1" strike="noStrike">
                <a:solidFill>
                  <a:srgbClr val="787878"/>
                </a:solidFill>
                <a:latin typeface="Apto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FC23E55-FA68-4CBB-B60C-CAFFE8F0454A}" type="slidenum">
              <a:rPr b="0" lang="en-CH" sz="1200" spc="-1" strike="noStrike">
                <a:solidFill>
                  <a:srgbClr val="787878"/>
                </a:solidFill>
                <a:latin typeface="Aptos"/>
              </a:rPr>
              <a:t>40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19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CH" sz="1200" spc="-1" strike="noStrike">
                <a:solidFill>
                  <a:srgbClr val="787878"/>
                </a:solidFill>
                <a:latin typeface="Apto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73DBF53-3BE4-4596-BA9D-2D12302456D2}" type="slidenum">
              <a:rPr b="0" lang="en-CH" sz="1200" spc="-1" strike="noStrike">
                <a:solidFill>
                  <a:srgbClr val="787878"/>
                </a:solidFill>
                <a:latin typeface="Aptos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0320" cy="362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hyperlink" Target="https://github.com/OSSystems/ZephyrBT" TargetMode="External"/><Relationship Id="rId2" Type="http://schemas.openxmlformats.org/officeDocument/2006/relationships/hyperlink" Target="https://www.behaviortree.dev/groot" TargetMode="External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video" Target="file:///home/gfbudke/Documents/Zephyr/groot2_editor-664e06bf9739508893f308caa76739c2.mp4" TargetMode="External"/><Relationship Id="rId2" Type="http://schemas.microsoft.com/office/2007/relationships/media" Target="file:///home/gfbudke/Documents/Zephyr/groot2_editor-664e06bf9739508893f308caa76739c2.mp4" TargetMode="External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github.com/zephyrproject-rtos/zephyr/pull/78795" TargetMode="External"/><Relationship Id="rId2" Type="http://schemas.openxmlformats.org/officeDocument/2006/relationships/hyperlink" Target="https://updatehub.io/" TargetMode="External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hyperlink" Target="https://www.behaviortree.dev/" TargetMode="External"/><Relationship Id="rId2" Type="http://schemas.openxmlformats.org/officeDocument/2006/relationships/hyperlink" Target="https://www.youtube.com/watch?v=7MZDBihsR_U" TargetMode="External"/><Relationship Id="rId3" Type="http://schemas.openxmlformats.org/officeDocument/2006/relationships/hyperlink" Target="https://github.com/OSSystems/ZephyrBT" TargetMode="External"/><Relationship Id="rId4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1"/>
          <p:cNvSpPr/>
          <p:nvPr/>
        </p:nvSpPr>
        <p:spPr>
          <a:xfrm>
            <a:off x="8429400" y="6006960"/>
            <a:ext cx="29167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ptos"/>
                <a:ea typeface="DejaVu Sans"/>
              </a:rPr>
              <a:t>Gerson Fernando Budke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ptos"/>
                <a:ea typeface="DejaVu Sans"/>
              </a:rPr>
              <a:t>nandojve@gmail.com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1976760" y="2759040"/>
            <a:ext cx="7748640" cy="11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Arial"/>
                <a:ea typeface="DejaVu Sans"/>
              </a:rPr>
              <a:t>Zephyr Behavior Tree</a:t>
            </a:r>
            <a:endParaRPr b="0" lang="en-US" sz="6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6"/>
          <p:cNvSpPr/>
          <p:nvPr/>
        </p:nvSpPr>
        <p:spPr>
          <a:xfrm>
            <a:off x="838440" y="1825560"/>
            <a:ext cx="10512720" cy="434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system-ui"/>
                <a:ea typeface="Montserrat"/>
              </a:rPr>
              <a:t>So, let’s try something different like behavior trees: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system-ui"/>
                <a:ea typeface="Montserrat"/>
              </a:rPr>
              <a:t>Sensors can be read only when it is necessary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system-ui"/>
                <a:ea typeface="Montserrat"/>
              </a:rPr>
              <a:t>It can be easy to share data between nodes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system-ui"/>
                <a:ea typeface="Montserrat"/>
              </a:rPr>
              <a:t>Fine control of the program execution path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system-ui"/>
                <a:ea typeface="Montserrat"/>
              </a:rPr>
              <a:t>Program flow is designed graphically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system-ui"/>
                <a:ea typeface="Montserrat"/>
              </a:rPr>
              <a:t>Easy to extend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 algn="just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system-ui"/>
                <a:ea typeface="Montserrat"/>
              </a:rPr>
              <a:t>Code is like a </a:t>
            </a:r>
            <a:r>
              <a:rPr b="0" i="1" lang="en-US" sz="2400" spc="-1" strike="noStrike">
                <a:solidFill>
                  <a:srgbClr val="000000"/>
                </a:solidFill>
                <a:latin typeface="system-ui"/>
                <a:ea typeface="Montserrat"/>
              </a:rPr>
              <a:t>Lego !?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ptos"/>
                <a:ea typeface="DejaVu Sans"/>
              </a:rPr>
              <a:t>From Baremetal to ZephyrBT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" name="" descr=""/>
          <p:cNvPicPr/>
          <p:nvPr/>
        </p:nvPicPr>
        <p:blipFill>
          <a:blip r:embed="rId1"/>
          <a:stretch/>
        </p:blipFill>
        <p:spPr>
          <a:xfrm>
            <a:off x="9170640" y="725040"/>
            <a:ext cx="2738880" cy="62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4400" spc="-1" strike="noStrike">
                <a:solidFill>
                  <a:srgbClr val="000000"/>
                </a:solidFill>
                <a:latin typeface="Aptos Display"/>
              </a:rPr>
              <a:t>What is Behavior Tree?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2720" cy="434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i="1" lang="en-US" sz="2400" spc="-1" strike="noStrike">
                <a:solidFill>
                  <a:srgbClr val="404040"/>
                </a:solidFill>
                <a:latin typeface="system-ui"/>
              </a:rPr>
              <a:t>A behavior tree is a mathematical model of plan execution used in computer science, robotics, control systems and video games.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i="1" lang="en-US" sz="2400" spc="-1" strike="noStrike">
                <a:solidFill>
                  <a:srgbClr val="404040"/>
                </a:solidFill>
                <a:latin typeface="system-ui"/>
              </a:rPr>
              <a:t>Source: Wikipedia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"/>
          <p:cNvSpPr/>
          <p:nvPr/>
        </p:nvSpPr>
        <p:spPr>
          <a:xfrm>
            <a:off x="7613640" y="5767560"/>
            <a:ext cx="394416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22" name="Google Shape;156;p 1" descr=""/>
          <p:cNvPicPr/>
          <p:nvPr/>
        </p:nvPicPr>
        <p:blipFill>
          <a:blip r:embed="rId1"/>
          <a:stretch/>
        </p:blipFill>
        <p:spPr>
          <a:xfrm>
            <a:off x="2035080" y="2601000"/>
            <a:ext cx="7435800" cy="4216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4400" spc="-1" strike="noStrike">
                <a:solidFill>
                  <a:srgbClr val="000000"/>
                </a:solidFill>
                <a:latin typeface="Aptos Display"/>
              </a:rPr>
              <a:t>What is Behavior Tree?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2720" cy="434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</a:rPr>
              <a:t>A "good" software architecture should have the following characteristics: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</a:rPr>
              <a:t>Modularity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</a:rPr>
              <a:t>Reusability of components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</a:rPr>
              <a:t>Composability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</a:rPr>
              <a:t>Good separation of concerns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"/>
          <p:cNvSpPr/>
          <p:nvPr/>
        </p:nvSpPr>
        <p:spPr>
          <a:xfrm>
            <a:off x="65520" y="6328440"/>
            <a:ext cx="394416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i="1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Source: BehaviorTree.CPP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5698800" y="2752920"/>
            <a:ext cx="6223320" cy="384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4400" spc="-1" strike="noStrike">
                <a:solidFill>
                  <a:srgbClr val="000000"/>
                </a:solidFill>
                <a:latin typeface="Aptos Display"/>
              </a:rPr>
              <a:t>What is Behavior Tree?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2720" cy="434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</a:rPr>
              <a:t>Each node (structure) can return one of for status: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US" sz="2400" spc="-1" strike="noStrike">
                <a:solidFill>
                  <a:srgbClr val="404040"/>
                </a:solidFill>
                <a:latin typeface="system-ui"/>
              </a:rPr>
              <a:t>Success</a:t>
            </a:r>
            <a:r>
              <a:rPr b="0" lang="en-US" sz="2400" spc="-1" strike="noStrike">
                <a:solidFill>
                  <a:srgbClr val="404040"/>
                </a:solidFill>
                <a:latin typeface="system-ui"/>
              </a:rPr>
              <a:t> (My job is done with Success status)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US" sz="2400" spc="-1" strike="noStrike">
                <a:solidFill>
                  <a:srgbClr val="404040"/>
                </a:solidFill>
                <a:latin typeface="system-ui"/>
              </a:rPr>
              <a:t>Running</a:t>
            </a:r>
            <a:r>
              <a:rPr b="0" lang="en-US" sz="2400" spc="-1" strike="noStrike">
                <a:solidFill>
                  <a:srgbClr val="404040"/>
                </a:solidFill>
                <a:latin typeface="system-ui"/>
              </a:rPr>
              <a:t> (I still have work to do)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US" sz="2400" spc="-1" strike="noStrike">
                <a:solidFill>
                  <a:srgbClr val="404040"/>
                </a:solidFill>
                <a:latin typeface="system-ui"/>
              </a:rPr>
              <a:t>Failed</a:t>
            </a:r>
            <a:r>
              <a:rPr b="0" lang="en-US" sz="2400" spc="-1" strike="noStrike">
                <a:solidFill>
                  <a:srgbClr val="404040"/>
                </a:solidFill>
                <a:latin typeface="system-ui"/>
              </a:rPr>
              <a:t> (My job is done with Failed status)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1" lang="en-US" sz="2400" spc="-1" strike="noStrike">
                <a:solidFill>
                  <a:srgbClr val="404040"/>
                </a:solidFill>
                <a:latin typeface="system-ui"/>
              </a:rPr>
              <a:t>Skip</a:t>
            </a:r>
            <a:r>
              <a:rPr b="0" lang="en-US" sz="2400" spc="-1" strike="noStrike">
                <a:solidFill>
                  <a:srgbClr val="404040"/>
                </a:solidFill>
                <a:latin typeface="system-ui"/>
              </a:rPr>
              <a:t> (I don’t have anything to do)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7613640" y="5767560"/>
            <a:ext cx="394416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4400" spc="-1" strike="noStrike">
                <a:solidFill>
                  <a:srgbClr val="000000"/>
                </a:solidFill>
                <a:latin typeface="Aptos Display"/>
              </a:rPr>
              <a:t>What is Behavior Tree?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2720" cy="434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</a:rPr>
              <a:t>Action node status: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Could system execute the “Open” action ?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Yes: return Success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No: return Fail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Is the Fridge already “Open” ?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Yes: return Skip, but it could be Success too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Is this operation take a lot of time ?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Yes: return Running and check again on the next round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7855200" y="1285200"/>
            <a:ext cx="3892680" cy="2385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4400" spc="-1" strike="noStrike">
                <a:solidFill>
                  <a:srgbClr val="000000"/>
                </a:solidFill>
                <a:latin typeface="Aptos Display"/>
              </a:rPr>
              <a:t>What is Behavior Tree?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2720" cy="434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</a:rPr>
              <a:t>Sequence Control node status: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90000"/>
              </a:lnSpc>
              <a:spcBef>
                <a:spcPts val="1134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</a:rPr>
              <a:t>For each S in Siblings: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296000" indent="0">
              <a:lnSpc>
                <a:spcPct val="90000"/>
              </a:lnSpc>
              <a:spcBef>
                <a:spcPts val="850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R = Eval(S)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296000" indent="0">
              <a:lnSpc>
                <a:spcPct val="90000"/>
              </a:lnSpc>
              <a:spcBef>
                <a:spcPts val="850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Is the sibling returned Success or Skip?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28000" indent="0">
              <a:lnSpc>
                <a:spcPct val="90000"/>
              </a:lnSpc>
              <a:spcBef>
                <a:spcPts val="567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continue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296000" indent="0">
              <a:lnSpc>
                <a:spcPct val="90000"/>
              </a:lnSpc>
              <a:spcBef>
                <a:spcPts val="850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Return 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Return Success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5" name="" descr=""/>
          <p:cNvPicPr/>
          <p:nvPr/>
        </p:nvPicPr>
        <p:blipFill>
          <a:blip r:embed="rId1"/>
          <a:stretch/>
        </p:blipFill>
        <p:spPr>
          <a:xfrm>
            <a:off x="6793560" y="3751200"/>
            <a:ext cx="4701600" cy="288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4400" spc="-1" strike="noStrike">
                <a:solidFill>
                  <a:srgbClr val="000000"/>
                </a:solidFill>
                <a:latin typeface="Aptos Display"/>
              </a:rPr>
              <a:t>What is Behavior Tree?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7" name="" descr=""/>
          <p:cNvPicPr/>
          <p:nvPr/>
        </p:nvPicPr>
        <p:blipFill>
          <a:blip r:embed="rId1"/>
          <a:stretch/>
        </p:blipFill>
        <p:spPr>
          <a:xfrm>
            <a:off x="1271160" y="1624320"/>
            <a:ext cx="4032720" cy="1938960"/>
          </a:xfrm>
          <a:prstGeom prst="rect">
            <a:avLst/>
          </a:prstGeom>
          <a:ln w="0">
            <a:noFill/>
          </a:ln>
        </p:spPr>
      </p:pic>
      <p:pic>
        <p:nvPicPr>
          <p:cNvPr id="138" name="" descr=""/>
          <p:cNvPicPr/>
          <p:nvPr/>
        </p:nvPicPr>
        <p:blipFill>
          <a:blip r:embed="rId2"/>
          <a:stretch/>
        </p:blipFill>
        <p:spPr>
          <a:xfrm>
            <a:off x="1525680" y="3772440"/>
            <a:ext cx="3399840" cy="2922840"/>
          </a:xfrm>
          <a:prstGeom prst="rect">
            <a:avLst/>
          </a:prstGeom>
          <a:ln w="0">
            <a:noFill/>
          </a:ln>
        </p:spPr>
      </p:pic>
      <p:pic>
        <p:nvPicPr>
          <p:cNvPr id="139" name="" descr=""/>
          <p:cNvPicPr/>
          <p:nvPr/>
        </p:nvPicPr>
        <p:blipFill>
          <a:blip r:embed="rId3"/>
          <a:stretch/>
        </p:blipFill>
        <p:spPr>
          <a:xfrm>
            <a:off x="6575400" y="2003040"/>
            <a:ext cx="4123800" cy="354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ptos"/>
              </a:rPr>
              <a:t>ZephyrBT in practice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2720" cy="434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</a:rPr>
              <a:t>The ZephyrBT implementation can be access at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tabLst>
                <a:tab algn="l" pos="0"/>
              </a:tabLst>
            </a:pPr>
            <a:r>
              <a:rPr b="0" lang="en-US" sz="2400" spc="-1" strike="noStrike" u="sng">
                <a:solidFill>
                  <a:srgbClr val="467886"/>
                </a:solidFill>
                <a:uFillTx/>
                <a:latin typeface="system-ui"/>
                <a:hlinkClick r:id="rId1"/>
              </a:rPr>
              <a:t>https://github.com/OSSystems/ZephyrBT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</a:rPr>
              <a:t>The Groot2 IDE can be download at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tabLst>
                <a:tab algn="l" pos="0"/>
              </a:tabLst>
            </a:pPr>
            <a:r>
              <a:rPr b="0" lang="en-US" sz="2400" spc="-1" strike="noStrike" u="sng">
                <a:solidFill>
                  <a:srgbClr val="467886"/>
                </a:solidFill>
                <a:uFillTx/>
                <a:latin typeface="system-ui"/>
                <a:hlinkClick r:id="rId2"/>
              </a:rPr>
              <a:t>https://www.behaviortree.dev/groot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90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65520" y="6328440"/>
            <a:ext cx="394416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ptos"/>
              </a:rPr>
              <a:t>ZephyrBT in practice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65520" y="6328440"/>
            <a:ext cx="394416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45" name="" descr="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546560" y="1387440"/>
            <a:ext cx="8917200" cy="539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"/>
          <p:cNvSpPr/>
          <p:nvPr/>
        </p:nvSpPr>
        <p:spPr>
          <a:xfrm>
            <a:off x="65520" y="6328440"/>
            <a:ext cx="394416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608760" y="161280"/>
            <a:ext cx="10720440" cy="6499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ptos Display"/>
              </a:rPr>
              <a:t>Who am I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2720" cy="434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fontScale="76000"/>
          </a:bodyPr>
          <a:p>
            <a:pPr marL="171360" indent="-171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ptos"/>
              </a:rPr>
              <a:t>Zephyr maintainer of: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9840" indent="-1713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200" spc="-1" strike="noStrike">
                <a:solidFill>
                  <a:srgbClr val="000000"/>
                </a:solidFill>
                <a:latin typeface="Aptos"/>
              </a:rPr>
              <a:t>Atmel Microcontrollers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2" marL="866160" indent="-1713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ptos"/>
              </a:rPr>
              <a:t>Introduced SAM4E/L SoC devices and drivers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66160" indent="-1713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ptos"/>
              </a:rPr>
              <a:t>Introduced SAMV71 SoC devices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519840" indent="-1713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200" spc="-1" strike="noStrike">
                <a:solidFill>
                  <a:srgbClr val="000000"/>
                </a:solidFill>
                <a:latin typeface="Aptos"/>
              </a:rPr>
              <a:t>GigaDevice platform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2" marL="866160" indent="-1713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ptos"/>
              </a:rPr>
              <a:t>Introduced the manufacturer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866160" indent="-1713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ptos"/>
              </a:rPr>
              <a:t>Introduced the many GD32 SoCs and drivers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519840" indent="-17136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200" spc="-1" strike="noStrike">
                <a:solidFill>
                  <a:srgbClr val="000000"/>
                </a:solidFill>
                <a:latin typeface="Aptos"/>
              </a:rPr>
              <a:t>Bouffalo Lab platform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2" marL="866160" indent="-17136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000" spc="-1" strike="noStrike">
                <a:solidFill>
                  <a:srgbClr val="000000"/>
                </a:solidFill>
                <a:latin typeface="Aptos"/>
              </a:rPr>
              <a:t>Introducing the manufacturer </a:t>
            </a:r>
            <a:r>
              <a:rPr b="0" lang="pt-BR" sz="2000" spc="-1" strike="noStrike" u="sng">
                <a:solidFill>
                  <a:srgbClr val="467886"/>
                </a:solidFill>
                <a:uFillTx/>
                <a:latin typeface="Aptos"/>
                <a:hlinkClick r:id="rId1"/>
              </a:rPr>
              <a:t>https://github.com/zephyrproject-rtos/zephyr/pull/78795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1" marL="519840" indent="-17136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200" spc="-1" strike="noStrike">
                <a:solidFill>
                  <a:srgbClr val="000000"/>
                </a:solidFill>
                <a:latin typeface="Aptos"/>
              </a:rPr>
              <a:t>UpdateHub </a:t>
            </a:r>
            <a:r>
              <a:rPr b="0" lang="pt-BR" sz="2200" spc="-1" strike="noStrike" u="sng">
                <a:solidFill>
                  <a:srgbClr val="467886"/>
                </a:solidFill>
                <a:uFillTx/>
                <a:latin typeface="Aptos"/>
                <a:hlinkClick r:id="rId2"/>
              </a:rPr>
              <a:t>https://updatehub.io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Aptos"/>
              </a:rPr>
              <a:t>Many drivers sent to upstream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9840" indent="-1713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Aptos"/>
              </a:rPr>
              <a:t>USB, I2C, SPI ...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171360" indent="-17136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2800" spc="-1" strike="noStrike">
                <a:solidFill>
                  <a:srgbClr val="000000"/>
                </a:solidFill>
                <a:latin typeface="Aptos"/>
              </a:rPr>
              <a:t>Many drivers fixed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519840" indent="-17136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2400" spc="-1" strike="noStrike">
                <a:solidFill>
                  <a:srgbClr val="000000"/>
                </a:solidFill>
                <a:latin typeface="Aptos"/>
              </a:rPr>
              <a:t>Ethernet, USB, I2C, SPI ...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"/>
          <p:cNvSpPr/>
          <p:nvPr/>
        </p:nvSpPr>
        <p:spPr>
          <a:xfrm>
            <a:off x="65520" y="6328440"/>
            <a:ext cx="394416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49" name="" descr=""/>
          <p:cNvPicPr/>
          <p:nvPr/>
        </p:nvPicPr>
        <p:blipFill>
          <a:blip r:embed="rId1"/>
          <a:stretch/>
        </p:blipFill>
        <p:spPr>
          <a:xfrm>
            <a:off x="181080" y="421200"/>
            <a:ext cx="11588760" cy="5841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"/>
          <p:cNvSpPr/>
          <p:nvPr/>
        </p:nvSpPr>
        <p:spPr>
          <a:xfrm>
            <a:off x="65520" y="6328440"/>
            <a:ext cx="394416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823680" y="186840"/>
            <a:ext cx="10591200" cy="651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"/>
          <p:cNvSpPr/>
          <p:nvPr/>
        </p:nvSpPr>
        <p:spPr>
          <a:xfrm>
            <a:off x="65520" y="6328440"/>
            <a:ext cx="394416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1373760" y="15480"/>
            <a:ext cx="9491400" cy="685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"/>
          <p:cNvSpPr/>
          <p:nvPr/>
        </p:nvSpPr>
        <p:spPr>
          <a:xfrm>
            <a:off x="65520" y="6328440"/>
            <a:ext cx="394416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1100160" y="463320"/>
            <a:ext cx="10038600" cy="5961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2720" cy="434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90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65520" y="6328440"/>
            <a:ext cx="394416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>
            <a:off x="67680" y="2159280"/>
            <a:ext cx="7042680" cy="4089960"/>
          </a:xfrm>
          <a:prstGeom prst="rect">
            <a:avLst/>
          </a:prstGeom>
          <a:ln w="0">
            <a:noFill/>
          </a:ln>
        </p:spPr>
      </p:pic>
      <p:pic>
        <p:nvPicPr>
          <p:cNvPr id="159" name="" descr=""/>
          <p:cNvPicPr/>
          <p:nvPr/>
        </p:nvPicPr>
        <p:blipFill>
          <a:blip r:embed="rId2"/>
          <a:stretch/>
        </p:blipFill>
        <p:spPr>
          <a:xfrm>
            <a:off x="7228800" y="201600"/>
            <a:ext cx="4854960" cy="6366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2720" cy="434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90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"/>
          <p:cNvSpPr/>
          <p:nvPr/>
        </p:nvSpPr>
        <p:spPr>
          <a:xfrm>
            <a:off x="65520" y="6328440"/>
            <a:ext cx="394416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62" name="" descr=""/>
          <p:cNvPicPr/>
          <p:nvPr/>
        </p:nvPicPr>
        <p:blipFill>
          <a:blip r:embed="rId1"/>
          <a:stretch/>
        </p:blipFill>
        <p:spPr>
          <a:xfrm>
            <a:off x="96480" y="1860480"/>
            <a:ext cx="6694560" cy="4380120"/>
          </a:xfrm>
          <a:prstGeom prst="rect">
            <a:avLst/>
          </a:prstGeom>
          <a:ln w="0">
            <a:noFill/>
          </a:ln>
        </p:spPr>
      </p:pic>
      <p:pic>
        <p:nvPicPr>
          <p:cNvPr id="163" name="" descr=""/>
          <p:cNvPicPr/>
          <p:nvPr/>
        </p:nvPicPr>
        <p:blipFill>
          <a:blip r:embed="rId2"/>
          <a:stretch/>
        </p:blipFill>
        <p:spPr>
          <a:xfrm>
            <a:off x="6852960" y="1744560"/>
            <a:ext cx="5042880" cy="4869360"/>
          </a:xfrm>
          <a:prstGeom prst="rect">
            <a:avLst/>
          </a:prstGeom>
          <a:ln w="0">
            <a:noFill/>
          </a:ln>
        </p:spPr>
      </p:pic>
      <p:sp>
        <p:nvSpPr>
          <p:cNvPr id="164" name=""/>
          <p:cNvSpPr/>
          <p:nvPr/>
        </p:nvSpPr>
        <p:spPr>
          <a:xfrm>
            <a:off x="6852960" y="3633480"/>
            <a:ext cx="2262600" cy="599040"/>
          </a:xfrm>
          <a:prstGeom prst="rect">
            <a:avLst/>
          </a:prstGeom>
          <a:noFill/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65" name=""/>
          <p:cNvSpPr/>
          <p:nvPr/>
        </p:nvSpPr>
        <p:spPr>
          <a:xfrm>
            <a:off x="6935040" y="4840200"/>
            <a:ext cx="2262600" cy="599040"/>
          </a:xfrm>
          <a:prstGeom prst="rect">
            <a:avLst/>
          </a:prstGeom>
          <a:noFill/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2720" cy="434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90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"/>
          <p:cNvSpPr/>
          <p:nvPr/>
        </p:nvSpPr>
        <p:spPr>
          <a:xfrm>
            <a:off x="65520" y="6328440"/>
            <a:ext cx="394416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1748520" y="819720"/>
            <a:ext cx="8734320" cy="5318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2720" cy="434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90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"/>
          <p:cNvSpPr/>
          <p:nvPr/>
        </p:nvSpPr>
        <p:spPr>
          <a:xfrm>
            <a:off x="65520" y="6328440"/>
            <a:ext cx="394416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71" name="" descr=""/>
          <p:cNvPicPr/>
          <p:nvPr/>
        </p:nvPicPr>
        <p:blipFill>
          <a:blip r:embed="rId1"/>
          <a:stretch/>
        </p:blipFill>
        <p:spPr>
          <a:xfrm>
            <a:off x="1190520" y="1060920"/>
            <a:ext cx="9961560" cy="477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2720" cy="434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90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"/>
          <p:cNvSpPr/>
          <p:nvPr/>
        </p:nvSpPr>
        <p:spPr>
          <a:xfrm>
            <a:off x="65520" y="6328440"/>
            <a:ext cx="394416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74" name="" descr=""/>
          <p:cNvPicPr/>
          <p:nvPr/>
        </p:nvPicPr>
        <p:blipFill>
          <a:blip r:embed="rId1"/>
          <a:stretch/>
        </p:blipFill>
        <p:spPr>
          <a:xfrm>
            <a:off x="122400" y="1226160"/>
            <a:ext cx="11928960" cy="4267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2720" cy="434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90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"/>
          <p:cNvSpPr/>
          <p:nvPr/>
        </p:nvSpPr>
        <p:spPr>
          <a:xfrm>
            <a:off x="65520" y="6328440"/>
            <a:ext cx="394416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77" name="" descr=""/>
          <p:cNvPicPr/>
          <p:nvPr/>
        </p:nvPicPr>
        <p:blipFill>
          <a:blip r:embed="rId1"/>
          <a:stretch/>
        </p:blipFill>
        <p:spPr>
          <a:xfrm>
            <a:off x="1863720" y="91080"/>
            <a:ext cx="7902000" cy="6690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ptos Display"/>
              </a:rPr>
              <a:t>Agenda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2720" cy="434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ptos"/>
                <a:ea typeface="DejaVu Sans"/>
              </a:rPr>
              <a:t>From Baremetal to ZephyrBT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ptos"/>
                <a:ea typeface="DejaVu Sans"/>
              </a:rPr>
              <a:t>What is Behavior Trees? A brief idea!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Aptos"/>
                <a:ea typeface="DejaVu Sans"/>
              </a:rPr>
              <a:t>ZephyrBT in practice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2720" cy="434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90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"/>
          <p:cNvSpPr/>
          <p:nvPr/>
        </p:nvSpPr>
        <p:spPr>
          <a:xfrm>
            <a:off x="65520" y="6328440"/>
            <a:ext cx="394416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80" name="" descr=""/>
          <p:cNvPicPr/>
          <p:nvPr/>
        </p:nvPicPr>
        <p:blipFill>
          <a:blip r:embed="rId1"/>
          <a:stretch/>
        </p:blipFill>
        <p:spPr>
          <a:xfrm>
            <a:off x="1357920" y="1102320"/>
            <a:ext cx="9418680" cy="4846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2720" cy="434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90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"/>
          <p:cNvSpPr/>
          <p:nvPr/>
        </p:nvSpPr>
        <p:spPr>
          <a:xfrm>
            <a:off x="65520" y="6328440"/>
            <a:ext cx="394416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83" name="" descr=""/>
          <p:cNvPicPr/>
          <p:nvPr/>
        </p:nvPicPr>
        <p:blipFill>
          <a:blip r:embed="rId1"/>
          <a:stretch/>
        </p:blipFill>
        <p:spPr>
          <a:xfrm>
            <a:off x="65520" y="72000"/>
            <a:ext cx="4076280" cy="6707520"/>
          </a:xfrm>
          <a:prstGeom prst="rect">
            <a:avLst/>
          </a:prstGeom>
          <a:ln w="0">
            <a:noFill/>
          </a:ln>
        </p:spPr>
      </p:pic>
      <p:pic>
        <p:nvPicPr>
          <p:cNvPr id="184" name="" descr=""/>
          <p:cNvPicPr/>
          <p:nvPr/>
        </p:nvPicPr>
        <p:blipFill>
          <a:blip r:embed="rId2"/>
          <a:stretch/>
        </p:blipFill>
        <p:spPr>
          <a:xfrm>
            <a:off x="4280040" y="15480"/>
            <a:ext cx="3677760" cy="6856560"/>
          </a:xfrm>
          <a:prstGeom prst="rect">
            <a:avLst/>
          </a:prstGeom>
          <a:ln w="0">
            <a:noFill/>
          </a:ln>
        </p:spPr>
      </p:pic>
      <p:sp>
        <p:nvSpPr>
          <p:cNvPr id="185" name=""/>
          <p:cNvSpPr/>
          <p:nvPr/>
        </p:nvSpPr>
        <p:spPr>
          <a:xfrm>
            <a:off x="300240" y="5466600"/>
            <a:ext cx="2262600" cy="599040"/>
          </a:xfrm>
          <a:prstGeom prst="rect">
            <a:avLst/>
          </a:prstGeom>
          <a:noFill/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6" name=""/>
          <p:cNvSpPr/>
          <p:nvPr/>
        </p:nvSpPr>
        <p:spPr>
          <a:xfrm>
            <a:off x="293760" y="2824560"/>
            <a:ext cx="2262600" cy="599040"/>
          </a:xfrm>
          <a:prstGeom prst="rect">
            <a:avLst/>
          </a:prstGeom>
          <a:noFill/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7" name=""/>
          <p:cNvSpPr/>
          <p:nvPr/>
        </p:nvSpPr>
        <p:spPr>
          <a:xfrm>
            <a:off x="4371120" y="15480"/>
            <a:ext cx="2184480" cy="329040"/>
          </a:xfrm>
          <a:prstGeom prst="rect">
            <a:avLst/>
          </a:prstGeom>
          <a:noFill/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8" name=""/>
          <p:cNvSpPr/>
          <p:nvPr/>
        </p:nvSpPr>
        <p:spPr>
          <a:xfrm>
            <a:off x="4430160" y="2139480"/>
            <a:ext cx="2262600" cy="599040"/>
          </a:xfrm>
          <a:prstGeom prst="rect">
            <a:avLst/>
          </a:prstGeom>
          <a:noFill/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189" name=""/>
          <p:cNvSpPr/>
          <p:nvPr/>
        </p:nvSpPr>
        <p:spPr>
          <a:xfrm>
            <a:off x="4410360" y="5538240"/>
            <a:ext cx="3260880" cy="599040"/>
          </a:xfrm>
          <a:prstGeom prst="rect">
            <a:avLst/>
          </a:prstGeom>
          <a:noFill/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ctr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2720" cy="434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90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"/>
          <p:cNvSpPr/>
          <p:nvPr/>
        </p:nvSpPr>
        <p:spPr>
          <a:xfrm>
            <a:off x="65520" y="6328440"/>
            <a:ext cx="394416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92" name="" descr=""/>
          <p:cNvPicPr/>
          <p:nvPr/>
        </p:nvPicPr>
        <p:blipFill>
          <a:blip r:embed="rId1"/>
          <a:stretch/>
        </p:blipFill>
        <p:spPr>
          <a:xfrm>
            <a:off x="202680" y="872640"/>
            <a:ext cx="11768040" cy="5022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/>
          </p:nvPr>
        </p:nvSpPr>
        <p:spPr>
          <a:xfrm>
            <a:off x="838080" y="1825560"/>
            <a:ext cx="10512720" cy="434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90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"/>
          <p:cNvSpPr/>
          <p:nvPr/>
        </p:nvSpPr>
        <p:spPr>
          <a:xfrm>
            <a:off x="65520" y="6328440"/>
            <a:ext cx="394416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95" name="" descr=""/>
          <p:cNvPicPr/>
          <p:nvPr/>
        </p:nvPicPr>
        <p:blipFill>
          <a:blip r:embed="rId1"/>
          <a:stretch/>
        </p:blipFill>
        <p:spPr>
          <a:xfrm>
            <a:off x="1395360" y="820440"/>
            <a:ext cx="9447480" cy="5247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ptos Display"/>
              </a:rPr>
              <a:t>Pros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10"/>
          <p:cNvSpPr/>
          <p:nvPr/>
        </p:nvSpPr>
        <p:spPr>
          <a:xfrm>
            <a:off x="838440" y="1825560"/>
            <a:ext cx="10512720" cy="434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Allow a subset of functions/sub-tree ready on a product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User can customize their own functions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User can extend the behavior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Vendor can hide their IP on a sub-tree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Easy to visualize the data flow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98" name="Google Shape;156;p 2" descr=""/>
          <p:cNvPicPr/>
          <p:nvPr/>
        </p:nvPicPr>
        <p:blipFill>
          <a:blip r:embed="rId1"/>
          <a:stretch/>
        </p:blipFill>
        <p:spPr>
          <a:xfrm>
            <a:off x="6017760" y="3359520"/>
            <a:ext cx="6076080" cy="3445560"/>
          </a:xfrm>
          <a:prstGeom prst="rect">
            <a:avLst/>
          </a:prstGeom>
          <a:ln w="0">
            <a:noFill/>
          </a:ln>
        </p:spPr>
      </p:pic>
      <p:pic>
        <p:nvPicPr>
          <p:cNvPr id="199" name="" descr=""/>
          <p:cNvPicPr/>
          <p:nvPr/>
        </p:nvPicPr>
        <p:blipFill>
          <a:blip r:embed="rId2"/>
          <a:stretch/>
        </p:blipFill>
        <p:spPr>
          <a:xfrm>
            <a:off x="1271880" y="4203720"/>
            <a:ext cx="4503600" cy="2444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ptos Display"/>
              </a:rPr>
              <a:t>Cons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11"/>
          <p:cNvSpPr/>
          <p:nvPr/>
        </p:nvSpPr>
        <p:spPr>
          <a:xfrm>
            <a:off x="838440" y="1825560"/>
            <a:ext cx="10512720" cy="434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Easy to fall in the trap that use too much the blackboard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Blackboard can be evil when used to synchronize between subsystems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Shared data requires synchronization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ptos Display"/>
              </a:rPr>
              <a:t>Available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17"/>
          <p:cNvSpPr/>
          <p:nvPr/>
        </p:nvSpPr>
        <p:spPr>
          <a:xfrm>
            <a:off x="838440" y="1825560"/>
            <a:ext cx="10512720" cy="434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Groot2 IDE can be used to develop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ZephyrBT is Apache 2.0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Nodes: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Actions: Always-Success, Always-Failure, Sleep, Set-Blackboard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Control: Sequence and Fallback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Decorators: Inverter, Delay, Repeat, Run-Once, Timeout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ptos Display"/>
              </a:rPr>
              <a:t>Summary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8"/>
          <p:cNvSpPr/>
          <p:nvPr/>
        </p:nvSpPr>
        <p:spPr>
          <a:xfrm>
            <a:off x="838440" y="1825560"/>
            <a:ext cx="10512720" cy="434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Behavior Tree is a different development paradigm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ZephyrBT currently is an early stage and implement the minimal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ZephyrBT can be used without an IDE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ZephyrBT is easy to use and cover all the general use cases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ZephyrBT can be easily extended with Custom Actions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ZephyrBT can be extended with other code generators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ZephyrBT is not integrated with ROS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ZephyrBT  is not a replacement for BehaviorTree.CPP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4400" spc="-1" strike="noStrike">
                <a:solidFill>
                  <a:srgbClr val="000000"/>
                </a:solidFill>
                <a:latin typeface="Aptos Display"/>
              </a:rPr>
              <a:t>Contact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4143600" cy="3976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400" spc="-1" strike="noStrike">
                <a:solidFill>
                  <a:srgbClr val="000000"/>
                </a:solidFill>
                <a:latin typeface="Aptos"/>
              </a:rPr>
              <a:t>Gerson Fernando Budke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pt-BR" sz="2600" spc="-1" strike="noStrike">
                <a:solidFill>
                  <a:srgbClr val="000000"/>
                </a:solidFill>
                <a:latin typeface="Aptos"/>
              </a:rPr>
              <a:t>nandojve@gmail.com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8" name="Graphic 5" descr=""/>
          <p:cNvPicPr/>
          <p:nvPr/>
        </p:nvPicPr>
        <p:blipFill>
          <a:blip r:embed="rId1"/>
          <a:stretch/>
        </p:blipFill>
        <p:spPr>
          <a:xfrm>
            <a:off x="4984920" y="933480"/>
            <a:ext cx="2778480" cy="2778480"/>
          </a:xfrm>
          <a:prstGeom prst="rect">
            <a:avLst/>
          </a:prstGeom>
          <a:ln w="0">
            <a:noFill/>
          </a:ln>
        </p:spPr>
      </p:pic>
      <p:pic>
        <p:nvPicPr>
          <p:cNvPr id="209" name="Graphic 7" descr=""/>
          <p:cNvPicPr/>
          <p:nvPr/>
        </p:nvPicPr>
        <p:blipFill>
          <a:blip r:embed="rId2"/>
          <a:stretch/>
        </p:blipFill>
        <p:spPr>
          <a:xfrm>
            <a:off x="8572680" y="933480"/>
            <a:ext cx="2778480" cy="2778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4400" spc="-1" strike="noStrike">
                <a:solidFill>
                  <a:srgbClr val="000000"/>
                </a:solidFill>
                <a:latin typeface="Aptos Display"/>
              </a:rPr>
              <a:t>References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321920" cy="456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1600" spc="-1" strike="noStrike" u="sng">
                <a:solidFill>
                  <a:srgbClr val="467886"/>
                </a:solidFill>
                <a:uFillTx/>
                <a:latin typeface="Aptos"/>
                <a:hlinkClick r:id="rId1"/>
              </a:rPr>
              <a:t>https://www.behaviortree.dev/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1600" spc="-1" strike="noStrike" u="sng">
                <a:solidFill>
                  <a:srgbClr val="467886"/>
                </a:solidFill>
                <a:uFillTx/>
                <a:latin typeface="Aptos"/>
                <a:hlinkClick r:id="rId2"/>
              </a:rPr>
              <a:t>BehaviorTree.CPP: Task Planning for Robots and Virtual Agents - Davide Faconti - CppCon 2023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pt-BR" sz="1600" spc="-1" strike="noStrike" u="sng">
                <a:solidFill>
                  <a:srgbClr val="467886"/>
                </a:solidFill>
                <a:uFillTx/>
                <a:latin typeface="Aptos"/>
                <a:hlinkClick r:id="rId3"/>
              </a:rPr>
              <a:t>https://github.com/OSSystems/ZephyrBT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ptos"/>
                <a:ea typeface="DejaVu Sans"/>
              </a:rPr>
              <a:t>From Baremetal to ZephyrBT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>
            <a:off x="65520" y="6328440"/>
            <a:ext cx="394416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23760" y="2051280"/>
            <a:ext cx="12191400" cy="2786040"/>
          </a:xfrm>
          <a:prstGeom prst="rect">
            <a:avLst/>
          </a:prstGeom>
          <a:ln w="0">
            <a:noFill/>
          </a:ln>
        </p:spPr>
      </p:pic>
      <p:pic>
        <p:nvPicPr>
          <p:cNvPr id="97" name="" descr=""/>
          <p:cNvPicPr/>
          <p:nvPr/>
        </p:nvPicPr>
        <p:blipFill>
          <a:blip r:embed="rId2"/>
          <a:stretch/>
        </p:blipFill>
        <p:spPr>
          <a:xfrm>
            <a:off x="3016440" y="2127240"/>
            <a:ext cx="2437560" cy="62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pt-BR" sz="4400" spc="-1" strike="noStrike">
                <a:solidFill>
                  <a:srgbClr val="000000"/>
                </a:solidFill>
                <a:latin typeface="Aptos Display"/>
              </a:rPr>
              <a:t>Backup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321920" cy="456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ptos"/>
              </a:rPr>
              <a:t>ZephyrBT in practice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2720" cy="4348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lnSpc>
                <a:spcPct val="90000"/>
              </a:lnSpc>
              <a:spcBef>
                <a:spcPts val="1417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864000" indent="0">
              <a:lnSpc>
                <a:spcPct val="90000"/>
              </a:lnSpc>
              <a:spcBef>
                <a:spcPts val="1134"/>
              </a:spcBef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"/>
          <p:cNvSpPr/>
          <p:nvPr/>
        </p:nvSpPr>
        <p:spPr>
          <a:xfrm>
            <a:off x="65520" y="6328440"/>
            <a:ext cx="394416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217" name="" descr=""/>
          <p:cNvPicPr/>
          <p:nvPr/>
        </p:nvPicPr>
        <p:blipFill>
          <a:blip r:embed="rId1"/>
          <a:stretch/>
        </p:blipFill>
        <p:spPr>
          <a:xfrm>
            <a:off x="531720" y="2695320"/>
            <a:ext cx="4597920" cy="3423240"/>
          </a:xfrm>
          <a:prstGeom prst="rect">
            <a:avLst/>
          </a:prstGeom>
          <a:ln w="0">
            <a:noFill/>
          </a:ln>
        </p:spPr>
      </p:pic>
      <p:pic>
        <p:nvPicPr>
          <p:cNvPr id="218" name="" descr=""/>
          <p:cNvPicPr/>
          <p:nvPr/>
        </p:nvPicPr>
        <p:blipFill>
          <a:blip r:embed="rId2"/>
          <a:stretch/>
        </p:blipFill>
        <p:spPr>
          <a:xfrm>
            <a:off x="5254920" y="3075840"/>
            <a:ext cx="6339240" cy="3016440"/>
          </a:xfrm>
          <a:prstGeom prst="rect">
            <a:avLst/>
          </a:prstGeom>
          <a:ln w="0">
            <a:noFill/>
          </a:ln>
        </p:spPr>
      </p:pic>
      <p:pic>
        <p:nvPicPr>
          <p:cNvPr id="219" name="" descr=""/>
          <p:cNvPicPr/>
          <p:nvPr/>
        </p:nvPicPr>
        <p:blipFill>
          <a:blip r:embed="rId3"/>
          <a:stretch/>
        </p:blipFill>
        <p:spPr>
          <a:xfrm>
            <a:off x="6991200" y="1610640"/>
            <a:ext cx="3618000" cy="1227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5"/>
          <p:cNvSpPr/>
          <p:nvPr/>
        </p:nvSpPr>
        <p:spPr>
          <a:xfrm>
            <a:off x="838440" y="365400"/>
            <a:ext cx="10512720" cy="13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ptos"/>
                <a:ea typeface="DejaVu Sans"/>
              </a:rPr>
              <a:t>From Baremetal to ZephyrBT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6"/>
          <p:cNvSpPr/>
          <p:nvPr/>
        </p:nvSpPr>
        <p:spPr>
          <a:xfrm>
            <a:off x="838440" y="1825560"/>
            <a:ext cx="10512720" cy="434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Goals: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Move from Baremetal to some RTOS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Flexible platform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Modular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Easy to test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Easy to develop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9170280" y="724680"/>
            <a:ext cx="2738880" cy="62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7"/>
          <p:cNvSpPr/>
          <p:nvPr/>
        </p:nvSpPr>
        <p:spPr>
          <a:xfrm>
            <a:off x="838440" y="365400"/>
            <a:ext cx="10512720" cy="13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ptos"/>
                <a:ea typeface="DejaVu Sans"/>
              </a:rPr>
              <a:t>From Baremetal to ZephyrBT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9"/>
          <p:cNvSpPr/>
          <p:nvPr/>
        </p:nvSpPr>
        <p:spPr>
          <a:xfrm>
            <a:off x="838440" y="1825560"/>
            <a:ext cx="10512720" cy="434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Solution: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Use Zephyr RTOS (very flexible and modular)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Use Z-Bus (alleviate lot’s of complexity) 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Use RENODE (Make tests easy with a virtual board)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Keep C language (Developers already know it)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1" marL="432000" indent="-2160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Keep eyes on Rust in Zephyr (it is the future … 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Still complex!!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9170280" y="724680"/>
            <a:ext cx="2738880" cy="62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ptos"/>
                <a:ea typeface="DejaVu Sans"/>
              </a:rPr>
              <a:t>From Baremetal to ZephyrBT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"/>
          <p:cNvSpPr/>
          <p:nvPr/>
        </p:nvSpPr>
        <p:spPr>
          <a:xfrm>
            <a:off x="65520" y="6328440"/>
            <a:ext cx="3944160" cy="45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9170640" y="725040"/>
            <a:ext cx="2738880" cy="625680"/>
          </a:xfrm>
          <a:prstGeom prst="rect">
            <a:avLst/>
          </a:prstGeom>
          <a:ln w="0">
            <a:noFill/>
          </a:ln>
        </p:spPr>
      </p:pic>
      <p:pic>
        <p:nvPicPr>
          <p:cNvPr id="107" name="" descr=""/>
          <p:cNvPicPr/>
          <p:nvPr/>
        </p:nvPicPr>
        <p:blipFill>
          <a:blip r:embed="rId2"/>
          <a:stretch/>
        </p:blipFill>
        <p:spPr>
          <a:xfrm>
            <a:off x="1578240" y="1561320"/>
            <a:ext cx="8821080" cy="478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4"/>
          <p:cNvSpPr/>
          <p:nvPr/>
        </p:nvSpPr>
        <p:spPr>
          <a:xfrm>
            <a:off x="838440" y="365400"/>
            <a:ext cx="10512720" cy="132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ptos"/>
                <a:ea typeface="DejaVu Sans"/>
              </a:rPr>
              <a:t>From Baremetal to ZephyrBT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15"/>
          <p:cNvSpPr/>
          <p:nvPr/>
        </p:nvSpPr>
        <p:spPr>
          <a:xfrm>
            <a:off x="838440" y="1825560"/>
            <a:ext cx="10512720" cy="434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404040"/>
                </a:solidFill>
                <a:latin typeface="system-ui"/>
                <a:ea typeface="DejaVu Sans"/>
              </a:rPr>
              <a:t>Organize and split in groups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system-ui"/>
                <a:ea typeface="Montserrat"/>
              </a:rPr>
              <a:t>Z-Bus is lightweight and flexible to manage multiple threads allowing </a:t>
            </a:r>
            <a:r>
              <a:rPr b="0" i="1" lang="en-US" sz="2400" spc="-1" strike="noStrike">
                <a:solidFill>
                  <a:srgbClr val="000000"/>
                </a:solidFill>
                <a:latin typeface="system-ui"/>
                <a:ea typeface="Montserrat"/>
              </a:rPr>
              <a:t>many-to-many</a:t>
            </a:r>
            <a:r>
              <a:rPr b="0" lang="en-US" sz="2400" spc="-1" strike="noStrike">
                <a:solidFill>
                  <a:srgbClr val="000000"/>
                </a:solidFill>
                <a:latin typeface="system-ui"/>
                <a:ea typeface="Montserrat"/>
              </a:rPr>
              <a:t> communication.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" name="Google Shape;129;p28" descr=""/>
          <p:cNvPicPr/>
          <p:nvPr/>
        </p:nvPicPr>
        <p:blipFill>
          <a:blip r:embed="rId1"/>
          <a:stretch/>
        </p:blipFill>
        <p:spPr>
          <a:xfrm>
            <a:off x="2290320" y="3154680"/>
            <a:ext cx="6882480" cy="2998800"/>
          </a:xfrm>
          <a:prstGeom prst="rect">
            <a:avLst/>
          </a:prstGeom>
          <a:ln w="0">
            <a:noFill/>
          </a:ln>
        </p:spPr>
      </p:pic>
      <p:pic>
        <p:nvPicPr>
          <p:cNvPr id="111" name="" descr=""/>
          <p:cNvPicPr/>
          <p:nvPr/>
        </p:nvPicPr>
        <p:blipFill>
          <a:blip r:embed="rId2"/>
          <a:stretch/>
        </p:blipFill>
        <p:spPr>
          <a:xfrm>
            <a:off x="9170280" y="724680"/>
            <a:ext cx="2738880" cy="62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3"/>
          <p:cNvSpPr/>
          <p:nvPr/>
        </p:nvSpPr>
        <p:spPr>
          <a:xfrm>
            <a:off x="838440" y="1825560"/>
            <a:ext cx="10512720" cy="434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system-ui"/>
                <a:ea typeface="Montserrat"/>
              </a:rPr>
              <a:t>The Z-Bus expects a sequential flow (no loops allowed)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system-ui"/>
                <a:ea typeface="Montserrat"/>
              </a:rPr>
              <a:t>Easy to implement like an “PLC”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system-ui"/>
                <a:ea typeface="Montserrat"/>
              </a:rPr>
              <a:t>Problem is that you fall into FSM: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system-ui"/>
                <a:ea typeface="Montserrat"/>
              </a:rPr>
              <a:t>Each new change require at least one new state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system-ui"/>
                <a:ea typeface="Montserrat"/>
              </a:rPr>
              <a:t>Complexity grows fast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648000" indent="-21600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system-ui"/>
                <a:ea typeface="Montserrat"/>
              </a:rPr>
              <a:t>Difficult to read the logic behind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2720" cy="132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ptos"/>
                <a:ea typeface="DejaVu Sans"/>
              </a:rPr>
              <a:t>From Baremetal to ZephyrBT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4" name="Google Shape;115;p26" descr=""/>
          <p:cNvPicPr/>
          <p:nvPr/>
        </p:nvPicPr>
        <p:blipFill>
          <a:blip r:embed="rId1"/>
          <a:srcRect l="0" t="25746" r="0" b="0"/>
          <a:stretch/>
        </p:blipFill>
        <p:spPr>
          <a:xfrm>
            <a:off x="519120" y="2750760"/>
            <a:ext cx="10711440" cy="2377080"/>
          </a:xfrm>
          <a:prstGeom prst="rect">
            <a:avLst/>
          </a:prstGeom>
          <a:ln w="0">
            <a:noFill/>
          </a:ln>
        </p:spPr>
      </p:pic>
      <p:pic>
        <p:nvPicPr>
          <p:cNvPr id="115" name="" descr=""/>
          <p:cNvPicPr/>
          <p:nvPr/>
        </p:nvPicPr>
        <p:blipFill>
          <a:blip r:embed="rId2"/>
          <a:stretch/>
        </p:blipFill>
        <p:spPr>
          <a:xfrm>
            <a:off x="9170640" y="725040"/>
            <a:ext cx="2738880" cy="62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Application>LibreOffice/7.4.7.2$Linux_X86_64 LibreOffice_project/40$Build-2</Application>
  <AppVersion>15.0000</AppVersion>
  <Words>353</Words>
  <Paragraphs>67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2024-09-16T12:50:49Z</dcterms:created>
  <dc:creator>BUDKE Gerson Fernando</dc:creator>
  <dc:description/>
  <dc:language>en-US</dc:language>
  <cp:lastModifiedBy/>
  <dcterms:modified xsi:type="dcterms:W3CDTF">2024-12-03T20:36:41Z</dcterms:modified>
  <cp:revision>13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Widescreen</vt:lpwstr>
  </property>
  <property fmtid="{D5CDD505-2E9C-101B-9397-08002B2CF9AE}" pid="4" name="Slides">
    <vt:i4>14</vt:i4>
  </property>
</Properties>
</file>